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73" r:id="rId5"/>
    <p:sldId id="274" r:id="rId6"/>
    <p:sldId id="270" r:id="rId7"/>
    <p:sldId id="259" r:id="rId8"/>
    <p:sldId id="260" r:id="rId9"/>
    <p:sldId id="263" r:id="rId10"/>
    <p:sldId id="262" r:id="rId11"/>
    <p:sldId id="266" r:id="rId12"/>
    <p:sldId id="267" r:id="rId13"/>
    <p:sldId id="265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72008" y="5776887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4280"/>
            <a:ext cx="9144000" cy="443457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FDCB6C-9DB0-402E-81D4-A58888DFCEAB}"/>
              </a:ext>
            </a:extLst>
          </p:cNvPr>
          <p:cNvSpPr txBox="1"/>
          <p:nvPr/>
        </p:nvSpPr>
        <p:spPr>
          <a:xfrm>
            <a:off x="539552" y="431806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dirty="0">
                <a:solidFill>
                  <a:srgbClr val="006600"/>
                </a:solidFill>
                <a:latin typeface="Myriad Pro Black" panose="020B0803030403020204" pitchFamily="34" charset="0"/>
              </a:rPr>
              <a:t>I regimi di qualità sostenuti dal PSR </a:t>
            </a:r>
            <a:r>
              <a:rPr lang="it-IT" sz="3400" dirty="0" smtClean="0">
                <a:solidFill>
                  <a:srgbClr val="006600"/>
                </a:solidFill>
                <a:latin typeface="Myriad Pro Black" panose="020B0803030403020204" pitchFamily="34" charset="0"/>
              </a:rPr>
              <a:t>e</a:t>
            </a:r>
          </a:p>
          <a:p>
            <a:pPr algn="ctr"/>
            <a:r>
              <a:rPr lang="it-IT" sz="3400" dirty="0" smtClean="0">
                <a:solidFill>
                  <a:srgbClr val="006600"/>
                </a:solidFill>
                <a:latin typeface="Myriad Pro Black" panose="020B0803030403020204" pitchFamily="34" charset="0"/>
              </a:rPr>
              <a:t> </a:t>
            </a:r>
            <a:r>
              <a:rPr lang="it-IT" sz="3400" dirty="0">
                <a:solidFill>
                  <a:srgbClr val="006600"/>
                </a:solidFill>
                <a:latin typeface="Myriad Pro Black" panose="020B0803030403020204" pitchFamily="34" charset="0"/>
              </a:rPr>
              <a:t>i Distretti </a:t>
            </a:r>
            <a:r>
              <a:rPr lang="it-IT" sz="3400" dirty="0" smtClean="0">
                <a:solidFill>
                  <a:srgbClr val="006600"/>
                </a:solidFill>
                <a:latin typeface="Myriad Pro Black" panose="020B0803030403020204" pitchFamily="34" charset="0"/>
              </a:rPr>
              <a:t>del Cibo </a:t>
            </a:r>
            <a:r>
              <a:rPr lang="it-IT" sz="3400" dirty="0">
                <a:solidFill>
                  <a:srgbClr val="006600"/>
                </a:solidFill>
                <a:latin typeface="Myriad Pro Black" panose="020B0803030403020204" pitchFamily="34" charset="0"/>
              </a:rPr>
              <a:t>di </a:t>
            </a:r>
            <a:r>
              <a:rPr lang="it-IT" sz="3400" dirty="0" smtClean="0">
                <a:solidFill>
                  <a:srgbClr val="006600"/>
                </a:solidFill>
                <a:latin typeface="Myriad Pro Black" panose="020B0803030403020204" pitchFamily="34" charset="0"/>
              </a:rPr>
              <a:t>qualità</a:t>
            </a:r>
          </a:p>
          <a:p>
            <a:pPr algn="ctr"/>
            <a:r>
              <a:rPr lang="it-IT" sz="1400" dirty="0" smtClean="0">
                <a:latin typeface="Myriad Pro" panose="020B0503030403020204" pitchFamily="34" charset="0"/>
              </a:rPr>
              <a:t>Sala </a:t>
            </a:r>
            <a:r>
              <a:rPr lang="it-IT" sz="1400" dirty="0">
                <a:latin typeface="Myriad Pro" panose="020B0503030403020204" pitchFamily="34" charset="0"/>
              </a:rPr>
              <a:t>della Vittoria, Pinacoteca Civica – Piazza Arringo, Ascoli Piceno </a:t>
            </a:r>
          </a:p>
          <a:p>
            <a:pPr algn="ctr"/>
            <a:r>
              <a:rPr lang="it-IT" sz="1400" dirty="0">
                <a:latin typeface="Myriad Pro" panose="020B0503030403020204" pitchFamily="34" charset="0"/>
              </a:rPr>
              <a:t>23 agosto 2021, h. 18.00</a:t>
            </a:r>
          </a:p>
        </p:txBody>
      </p:sp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260FEC-6C2F-4AFD-A0DE-C49C74A1D9E4}"/>
              </a:ext>
            </a:extLst>
          </p:cNvPr>
          <p:cNvSpPr txBox="1"/>
          <p:nvPr/>
        </p:nvSpPr>
        <p:spPr>
          <a:xfrm>
            <a:off x="386831" y="1230174"/>
            <a:ext cx="8441391" cy="150112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latin typeface="+mj-lt"/>
              </a:rPr>
              <a:t>Del Distretto dei prodotti certificati devono  far parte</a:t>
            </a:r>
          </a:p>
          <a:p>
            <a:pPr algn="ctr"/>
            <a:endParaRPr lang="it-IT" b="1" dirty="0" smtClean="0">
              <a:solidFill>
                <a:srgbClr val="C00000"/>
              </a:solidFill>
              <a:latin typeface="+mj-lt"/>
            </a:endParaRP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50 imprenditori </a:t>
            </a:r>
            <a:r>
              <a:rPr lang="it-IT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agricoli, singoli o associati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con sede legale o sede operativa nella Regione Marche;</a:t>
            </a:r>
            <a:endParaRPr lang="it-IT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10 imprese </a:t>
            </a:r>
            <a:r>
              <a:rPr lang="it-IT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operanti nel settore agricolo e agroalimentare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anche organizzate in reti di imprese, società cooperative e consorzi</a:t>
            </a: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it-IT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6B5C31D-CC01-4164-8EEA-0BCBFA63FC9A}"/>
              </a:ext>
            </a:extLst>
          </p:cNvPr>
          <p:cNvSpPr txBox="1"/>
          <p:nvPr/>
        </p:nvSpPr>
        <p:spPr>
          <a:xfrm>
            <a:off x="3590528" y="2893264"/>
            <a:ext cx="5351258" cy="28092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rgbClr val="C00000"/>
                </a:solidFill>
                <a:latin typeface="+mj-lt"/>
              </a:rPr>
              <a:t>Inoltre possono partecipare…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sz="1200" dirty="0">
                <a:ea typeface="Times New Roman" panose="02020603050405020304" pitchFamily="18" charset="0"/>
              </a:rPr>
              <a:t>enti locali, consorzi di tutela;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sz="1200" dirty="0">
                <a:ea typeface="Times New Roman" panose="02020603050405020304" pitchFamily="18" charset="0"/>
              </a:rPr>
              <a:t>organizzazioni professionali di produttori agricoli, associazioni di categoria;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sz="1200" dirty="0">
                <a:ea typeface="Times New Roman" panose="02020603050405020304" pitchFamily="18" charset="0"/>
              </a:rPr>
              <a:t>imprese operanti nei settori della pesca e/o dell’acquacoltura;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sz="1200" dirty="0">
                <a:ea typeface="Times New Roman" panose="02020603050405020304" pitchFamily="18" charset="0"/>
              </a:rPr>
              <a:t>imprese che operano nel settore della ricettività turistica;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sz="1200" dirty="0">
                <a:ea typeface="Times New Roman" panose="02020603050405020304" pitchFamily="18" charset="0"/>
              </a:rPr>
              <a:t>imprese che operano nel settore della ristorazione;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sz="1200" dirty="0">
                <a:ea typeface="Times New Roman" panose="02020603050405020304" pitchFamily="18" charset="0"/>
              </a:rPr>
              <a:t>organizzazioni che operano nel settore della promozione del territorio ai fini della valorizzazione del patrimonio culturale, naturale e paesaggistico del distretto;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sz="1200" dirty="0">
                <a:ea typeface="Times New Roman" panose="02020603050405020304" pitchFamily="18" charset="0"/>
              </a:rPr>
              <a:t>organizzazioni del terzo settore, fondazioni ed enti pubblici;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sz="1200" dirty="0">
                <a:ea typeface="Times New Roman" panose="02020603050405020304" pitchFamily="18" charset="0"/>
                <a:cs typeface="Arial" panose="020B0604020202020204" pitchFamily="34" charset="0"/>
              </a:rPr>
              <a:t>limitatamente al distretto biologico regionale (lettera h), possono far parte anche i biodistretti già costituiti e sistemi produttivi locali basati sulla produzione biologica</a:t>
            </a:r>
            <a:endParaRPr lang="it-IT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CDA3B8-3FFC-47DD-821A-1FB1EAAFAF7A}"/>
              </a:ext>
            </a:extLst>
          </p:cNvPr>
          <p:cNvSpPr txBox="1"/>
          <p:nvPr/>
        </p:nvSpPr>
        <p:spPr>
          <a:xfrm>
            <a:off x="323528" y="3140968"/>
            <a:ext cx="2952327" cy="1077218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>
                <a:ea typeface="Times New Roman" panose="02020603050405020304" pitchFamily="18" charset="0"/>
              </a:rPr>
              <a:t>Ciascuno dei soggetti sopra elencati potrà partecipare a un solo Distretto </a:t>
            </a:r>
            <a:r>
              <a:rPr lang="it-IT" sz="1600" b="1" dirty="0" smtClean="0">
                <a:ea typeface="Times New Roman" panose="02020603050405020304" pitchFamily="18" charset="0"/>
              </a:rPr>
              <a:t>dei prodotti certificati.</a:t>
            </a:r>
            <a:endParaRPr lang="it-IT" sz="16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3186CE-0BBD-45C3-953B-3A5036F3DD54}"/>
              </a:ext>
            </a:extLst>
          </p:cNvPr>
          <p:cNvSpPr txBox="1"/>
          <p:nvPr/>
        </p:nvSpPr>
        <p:spPr>
          <a:xfrm>
            <a:off x="611560" y="1276234"/>
            <a:ext cx="557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  <a:latin typeface="+mj-lt"/>
              </a:rPr>
              <a:t>Principali requisiti per il riconoscimento dei distretti dei prodotti certificati</a:t>
            </a:r>
            <a:endParaRPr lang="it-IT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9552" y="2001326"/>
            <a:ext cx="828867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presentare un </a:t>
            </a:r>
            <a:r>
              <a:rPr lang="it-IT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elevato livello di integrazione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produttiva e/o di </a:t>
            </a: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filiera;</a:t>
            </a: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avere una dimensione territoriale non inferiore a </a:t>
            </a:r>
            <a:r>
              <a:rPr lang="it-IT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15 comuni </a:t>
            </a:r>
            <a:r>
              <a:rPr lang="it-IT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contigui</a:t>
            </a: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il numero complessivo di addetti delle imprese partecipanti </a:t>
            </a:r>
            <a:r>
              <a:rPr lang="it-IT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deve essere inferiore a </a:t>
            </a:r>
            <a:r>
              <a:rPr lang="it-IT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it-IT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addetti</a:t>
            </a:r>
            <a:r>
              <a:rPr lang="it-IT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volume di affari complessivo delle produzioni certificate ottenute dalle imprese del settore agroalimentare aderenti al distretto non deve essere inferiore a </a:t>
            </a:r>
            <a:r>
              <a:rPr lang="it-IT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5 milioni di </a:t>
            </a:r>
            <a:r>
              <a:rPr lang="it-IT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it-IT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il numero di produzioni di qualità certificata </a:t>
            </a:r>
            <a:r>
              <a:rPr lang="it-IT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oggetto </a:t>
            </a: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di certificazione non deve essere inferiore a </a:t>
            </a:r>
            <a:r>
              <a:rPr lang="it-IT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it-IT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produzioni</a:t>
            </a:r>
            <a:r>
              <a:rPr lang="it-IT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costituirsi con atto pubblico</a:t>
            </a: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assumendo la forma giuridica indicata nell’accordo di distretto, entro 30 giorni dal ricevimento della comunicazione di esito positivo </a:t>
            </a:r>
            <a:r>
              <a:rPr lang="it-IT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dell’istruttoria;</a:t>
            </a: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aver fatto sottoscrivere ai soggetti partecipanti un </a:t>
            </a:r>
            <a:r>
              <a:rPr lang="it-IT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accordo di </a:t>
            </a:r>
            <a:r>
              <a:rPr lang="it-IT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distretto</a:t>
            </a:r>
            <a:r>
              <a:rPr lang="it-IT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3186CE-0BBD-45C3-953B-3A5036F3DD54}"/>
              </a:ext>
            </a:extLst>
          </p:cNvPr>
          <p:cNvSpPr txBox="1"/>
          <p:nvPr/>
        </p:nvSpPr>
        <p:spPr>
          <a:xfrm>
            <a:off x="611560" y="1276234"/>
            <a:ext cx="5574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+mj-lt"/>
              </a:rPr>
              <a:t>Accordo di distretto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9552" y="2001326"/>
            <a:ext cx="8288670" cy="312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le finalità del </a:t>
            </a: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distretto, 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le attività che si intendono </a:t>
            </a: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realizzare e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l’ambito </a:t>
            </a: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produttivo;</a:t>
            </a:r>
            <a:endParaRPr lang="it-IT" sz="1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territorio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di operatività, sede operativa e sede legale del distretto;</a:t>
            </a: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descrizione dello stato di integrazione dei soggetti partecipanti al </a:t>
            </a: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distretto e le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modalità di partecipazione alle attività del </a:t>
            </a: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distretto e degli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obblighi </a:t>
            </a: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reciproci;</a:t>
            </a:r>
            <a:endParaRPr lang="it-IT" sz="1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criteri per definire la composizione degli organi sociali e per l’assunzione delle decisioni tenendo conto che il potere decisionale deve essere in capo ai rappresentanti delle imprese agricole;</a:t>
            </a: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l’indicazione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del soggetto capofila o del comitato promotore che assume il ruolo di rappresentanza del distretto nei rapporti con la pubblica </a:t>
            </a: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amministrazione;</a:t>
            </a:r>
            <a:endParaRPr lang="it-IT" sz="1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l’elenco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dei soggetti partecipanti </a:t>
            </a:r>
            <a:endParaRPr lang="it-IT" sz="14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le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azioni previste nel caso di inadempienze agli impegni e obblighi assunti dai partecipanti con la sottoscrizione dell’accordo di distretto;</a:t>
            </a: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it-IT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it-IT" sz="1400" dirty="0">
                <a:ea typeface="Times New Roman" panose="02020603050405020304" pitchFamily="18" charset="0"/>
                <a:cs typeface="Arial" panose="020B0604020202020204" pitchFamily="34" charset="0"/>
              </a:rPr>
              <a:t>forma giuridica, conforme al codice civile, che il distretto assumerà prima del riconoscimento.;</a:t>
            </a:r>
            <a:endParaRPr lang="it-IT" sz="14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4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2F4FB9-1F69-4712-BA54-82705BB63724}"/>
              </a:ext>
            </a:extLst>
          </p:cNvPr>
          <p:cNvSpPr txBox="1"/>
          <p:nvPr/>
        </p:nvSpPr>
        <p:spPr>
          <a:xfrm>
            <a:off x="734593" y="1138874"/>
            <a:ext cx="791455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Riconoscimento dei distretti</a:t>
            </a:r>
            <a:endParaRPr lang="it-IT" sz="2100" dirty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3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432273-A163-4510-B384-53FC5A27FA5D}"/>
              </a:ext>
            </a:extLst>
          </p:cNvPr>
          <p:cNvSpPr txBox="1"/>
          <p:nvPr/>
        </p:nvSpPr>
        <p:spPr>
          <a:xfrm>
            <a:off x="5612523" y="3627430"/>
            <a:ext cx="3275020" cy="1736646"/>
          </a:xfrm>
          <a:prstGeom prst="roundRect">
            <a:avLst/>
          </a:prstGeo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ea typeface="Calibri" panose="020F0502020204030204" pitchFamily="34" charset="0"/>
              </a:rPr>
              <a:t>La Regione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sz="1200" dirty="0">
                <a:ea typeface="Calibri" panose="020F0502020204030204" pitchFamily="34" charset="0"/>
              </a:rPr>
              <a:t>istituisce un </a:t>
            </a:r>
            <a:r>
              <a:rPr lang="it-IT" sz="1200" b="1" dirty="0">
                <a:ea typeface="Calibri" panose="020F0502020204030204" pitchFamily="34" charset="0"/>
              </a:rPr>
              <a:t>elenco regionale </a:t>
            </a:r>
            <a:r>
              <a:rPr lang="it-IT" sz="1200" dirty="0">
                <a:ea typeface="Calibri" panose="020F0502020204030204" pitchFamily="34" charset="0"/>
              </a:rPr>
              <a:t>dei distretti del cibo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sz="1200" dirty="0">
                <a:ea typeface="Calibri" panose="020F0502020204030204" pitchFamily="34" charset="0"/>
              </a:rPr>
              <a:t>provvede a darne comunicazione</a:t>
            </a:r>
            <a:r>
              <a:rPr lang="it-IT" sz="1200" b="1" dirty="0">
                <a:ea typeface="Calibri" panose="020F0502020204030204" pitchFamily="34" charset="0"/>
              </a:rPr>
              <a:t> al Ministero delle politiche agricole, alimentari e forestali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sz="1200" b="1" dirty="0">
                <a:ea typeface="Calibri" panose="020F0502020204030204" pitchFamily="34" charset="0"/>
              </a:rPr>
              <a:t>monitora </a:t>
            </a:r>
            <a:r>
              <a:rPr lang="it-IT" sz="1200" dirty="0">
                <a:ea typeface="Calibri" panose="020F0502020204030204" pitchFamily="34" charset="0"/>
              </a:rPr>
              <a:t>l’attività dei distretti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sz="1200" b="1" dirty="0">
                <a:ea typeface="Calibri" panose="020F0502020204030204" pitchFamily="34" charset="0"/>
              </a:rPr>
              <a:t>sostiene</a:t>
            </a:r>
            <a:r>
              <a:rPr lang="it-IT" sz="1200" dirty="0">
                <a:ea typeface="Calibri" panose="020F0502020204030204" pitchFamily="34" charset="0"/>
              </a:rPr>
              <a:t> i distretti riconosciuti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E9019D8-7AB2-4090-A0CF-C403FC65BA38}"/>
              </a:ext>
            </a:extLst>
          </p:cNvPr>
          <p:cNvSpPr txBox="1"/>
          <p:nvPr/>
        </p:nvSpPr>
        <p:spPr>
          <a:xfrm>
            <a:off x="2266399" y="1639461"/>
            <a:ext cx="4867064" cy="10215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350" dirty="0">
                <a:ea typeface="Times New Roman" panose="02020603050405020304" pitchFamily="18" charset="0"/>
              </a:rPr>
              <a:t>La domanda di riconoscimento del distretto </a:t>
            </a:r>
            <a:r>
              <a:rPr lang="it-IT" sz="1350" dirty="0" smtClean="0">
                <a:ea typeface="Times New Roman" panose="02020603050405020304" pitchFamily="18" charset="0"/>
              </a:rPr>
              <a:t>è stata </a:t>
            </a:r>
            <a:r>
              <a:rPr lang="it-IT" sz="1350" dirty="0">
                <a:ea typeface="Times New Roman" panose="02020603050405020304" pitchFamily="18" charset="0"/>
              </a:rPr>
              <a:t>gestita con una procedura automatizzata sul Sistema Informativo Agricolo Regionale – </a:t>
            </a:r>
            <a:r>
              <a:rPr lang="it-IT" sz="1350" b="1" dirty="0">
                <a:ea typeface="Times New Roman" panose="02020603050405020304" pitchFamily="18" charset="0"/>
              </a:rPr>
              <a:t>SIAR</a:t>
            </a:r>
            <a:r>
              <a:rPr lang="it-IT" sz="1350" dirty="0">
                <a:ea typeface="Times New Roman" panose="02020603050405020304" pitchFamily="18" charset="0"/>
              </a:rPr>
              <a:t> in modo da rendere </a:t>
            </a:r>
            <a:r>
              <a:rPr lang="it-IT" sz="1350" b="1" dirty="0">
                <a:ea typeface="Times New Roman" panose="02020603050405020304" pitchFamily="18" charset="0"/>
              </a:rPr>
              <a:t>l’adesione degli imprenditori </a:t>
            </a:r>
            <a:r>
              <a:rPr lang="it-IT" sz="1350" dirty="0">
                <a:ea typeface="Times New Roman" panose="02020603050405020304" pitchFamily="18" charset="0"/>
              </a:rPr>
              <a:t>agricoli </a:t>
            </a:r>
            <a:r>
              <a:rPr lang="it-IT" sz="1350" b="1" dirty="0">
                <a:ea typeface="Times New Roman" panose="02020603050405020304" pitchFamily="18" charset="0"/>
              </a:rPr>
              <a:t>semplice.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09661E9-291D-4664-BB2F-4C74B6BF325D}"/>
              </a:ext>
            </a:extLst>
          </p:cNvPr>
          <p:cNvSpPr txBox="1"/>
          <p:nvPr/>
        </p:nvSpPr>
        <p:spPr>
          <a:xfrm>
            <a:off x="6209418" y="2884223"/>
            <a:ext cx="208122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Elenco regionale dei Distretti del cibo</a:t>
            </a:r>
            <a:endParaRPr lang="it-IT" sz="1200" dirty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35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2C0B0D6-FF9E-467D-A2CF-95D0DD4371F4}"/>
              </a:ext>
            </a:extLst>
          </p:cNvPr>
          <p:cNvSpPr txBox="1"/>
          <p:nvPr/>
        </p:nvSpPr>
        <p:spPr>
          <a:xfrm>
            <a:off x="1509005" y="3780664"/>
            <a:ext cx="2352482" cy="12003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350" dirty="0" smtClean="0">
                <a:ea typeface="Calibri" panose="020F0502020204030204" pitchFamily="34" charset="0"/>
              </a:rPr>
              <a:t>Una </a:t>
            </a:r>
            <a:r>
              <a:rPr lang="it-IT" sz="1350" dirty="0">
                <a:ea typeface="Calibri" panose="020F0502020204030204" pitchFamily="34" charset="0"/>
              </a:rPr>
              <a:t>volta riconosciuto il distretto del cibo o</a:t>
            </a:r>
            <a:r>
              <a:rPr lang="it-IT" sz="1350" dirty="0">
                <a:ea typeface="Calibri" panose="020F0502020204030204" pitchFamily="34" charset="0"/>
                <a:cs typeface="Times New Roman" panose="02020603050405020304" pitchFamily="18" charset="0"/>
              </a:rPr>
              <a:t>pera secondo quanto stabilito dall’ </a:t>
            </a:r>
            <a:r>
              <a:rPr lang="it-IT" sz="1350" b="1" dirty="0">
                <a:ea typeface="Calibri" panose="020F0502020204030204" pitchFamily="34" charset="0"/>
                <a:cs typeface="Times New Roman" panose="02020603050405020304" pitchFamily="18" charset="0"/>
              </a:rPr>
              <a:t>accordo di distretto </a:t>
            </a:r>
            <a:endParaRPr lang="it-IT" sz="1350" b="1" dirty="0">
              <a:ea typeface="Calibri" panose="020F0502020204030204" pitchFamily="34" charset="0"/>
            </a:endParaRPr>
          </a:p>
          <a:p>
            <a:endParaRPr lang="it-IT" sz="1050" b="1" dirty="0">
              <a:ea typeface="Calibri" panose="020F0502020204030204" pitchFamily="34" charset="0"/>
            </a:endParaRPr>
          </a:p>
        </p:txBody>
      </p:sp>
      <p:sp>
        <p:nvSpPr>
          <p:cNvPr id="15" name="Freccia a gallone 11">
            <a:extLst>
              <a:ext uri="{FF2B5EF4-FFF2-40B4-BE49-F238E27FC236}">
                <a16:creationId xmlns:a16="http://schemas.microsoft.com/office/drawing/2014/main" id="{1E58CC03-B1A9-4ADA-BE71-B9AD985B52EA}"/>
              </a:ext>
            </a:extLst>
          </p:cNvPr>
          <p:cNvSpPr/>
          <p:nvPr/>
        </p:nvSpPr>
        <p:spPr>
          <a:xfrm>
            <a:off x="4518393" y="3780664"/>
            <a:ext cx="363077" cy="140463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96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1510447"/>
            <a:ext cx="65344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r>
              <a:rPr lang="it-IT" b="1" dirty="0" smtClean="0"/>
              <a:t>Grazie </a:t>
            </a:r>
            <a:r>
              <a:rPr lang="it-IT" b="1" dirty="0"/>
              <a:t>per l’attenzione</a:t>
            </a:r>
            <a:endParaRPr lang="it-IT" sz="2800" dirty="0"/>
          </a:p>
          <a:p>
            <a:endParaRPr lang="it-IT" sz="2800" dirty="0"/>
          </a:p>
          <a:p>
            <a:r>
              <a:rPr lang="it-IT" sz="1200" dirty="0"/>
              <a:t>Francesca Severini</a:t>
            </a:r>
          </a:p>
          <a:p>
            <a:endParaRPr lang="it-IT" sz="1200" dirty="0"/>
          </a:p>
          <a:p>
            <a:r>
              <a:rPr lang="it-IT" sz="1200" i="1" dirty="0"/>
              <a:t>Servizio Politiche Agroalimentari</a:t>
            </a:r>
            <a:endParaRPr lang="it-IT" sz="1200" dirty="0"/>
          </a:p>
          <a:p>
            <a:r>
              <a:rPr lang="it-IT" sz="1200" dirty="0"/>
              <a:t>P.F.  Sviluppo delle aree rurali, qualità delle produzioni e SDA di Macerata</a:t>
            </a:r>
          </a:p>
          <a:p>
            <a:r>
              <a:rPr lang="it-IT" sz="1200" dirty="0"/>
              <a:t>Dirigente di Posizione di Funzione</a:t>
            </a:r>
          </a:p>
          <a:p>
            <a:endParaRPr lang="it-IT" sz="1200" dirty="0"/>
          </a:p>
          <a:p>
            <a:r>
              <a:rPr lang="it-IT" sz="1200" dirty="0"/>
              <a:t>francesca.severini@regione.marche.it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4262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568" y="2001326"/>
            <a:ext cx="814465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sz="1600" dirty="0"/>
              <a:t>Reg. (UE) n. 1151/2012 (DOP, IGP, STG, prodotti di montagna);</a:t>
            </a:r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sz="1600" dirty="0"/>
              <a:t>Reg. (CE) n. 834/2007 del Consiglio, produzione biologica(*);</a:t>
            </a:r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sz="1600" dirty="0"/>
              <a:t>Reg. (CE) n. </a:t>
            </a:r>
            <a:r>
              <a:rPr lang="it-IT" sz="1600" dirty="0" smtClean="0"/>
              <a:t>787/2019 </a:t>
            </a:r>
            <a:r>
              <a:rPr lang="it-IT" sz="1600" dirty="0"/>
              <a:t>(bevande spiritose);</a:t>
            </a:r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sz="1600" dirty="0"/>
              <a:t>Reg. (CE) n. 251/2014 (IG dei prodotti vitivinicoli aromatizzati);</a:t>
            </a:r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sz="1600" dirty="0"/>
              <a:t>Parte II, titolo II, capo I, sezione 2, del reg. (UE) n. 1308/2013 (settore vitivinicolo);</a:t>
            </a:r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sz="1600" dirty="0"/>
              <a:t>Marchio regionale QM – Qualità garantita dalle Marche;</a:t>
            </a:r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sz="1600" dirty="0"/>
              <a:t>Rintracciabilità di filiera ISO 22005;</a:t>
            </a:r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it-IT" sz="1600" dirty="0"/>
              <a:t>Carbon </a:t>
            </a:r>
            <a:r>
              <a:rPr lang="it-IT" sz="1600" dirty="0" err="1"/>
              <a:t>footprint</a:t>
            </a:r>
            <a:r>
              <a:rPr lang="it-IT" sz="1600" dirty="0"/>
              <a:t> di prodotto (CFP) ISO/TS 14067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512" y="1209239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I regimi di qualità sostenuti dal PSR</a:t>
            </a:r>
            <a:endParaRPr lang="it-IT" b="1" dirty="0">
              <a:solidFill>
                <a:srgbClr val="C00000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5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1209239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Le strategie di sostegno delle «produzioni certificate» nel PSR </a:t>
            </a:r>
            <a:endParaRPr lang="it-IT" b="1" dirty="0">
              <a:solidFill>
                <a:srgbClr val="C00000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23528" y="1916832"/>
            <a:ext cx="850469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dirty="0" smtClean="0"/>
              <a:t>L’analisi </a:t>
            </a:r>
            <a:r>
              <a:rPr lang="it-IT" dirty="0"/>
              <a:t>SWOT </a:t>
            </a:r>
            <a:r>
              <a:rPr lang="it-IT" dirty="0" smtClean="0"/>
              <a:t>del PSR ha </a:t>
            </a:r>
            <a:r>
              <a:rPr lang="it-IT" dirty="0"/>
              <a:t>rilevato nella limitata integrazione delle aziende agricole nella filiera agroalimentare  </a:t>
            </a:r>
            <a:r>
              <a:rPr lang="it-IT" dirty="0" smtClean="0"/>
              <a:t>la </a:t>
            </a:r>
            <a:r>
              <a:rPr lang="it-IT" dirty="0"/>
              <a:t>debolezza del settore per quanto riguarda la fase maggiormente remunerativa  per i produttori agricoli – trasformazione e commercializzazione - che sono delegate a soggetti terzi</a:t>
            </a:r>
            <a:r>
              <a:rPr lang="it-IT" dirty="0" smtClean="0"/>
              <a:t>.</a:t>
            </a:r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dirty="0" smtClean="0"/>
              <a:t>sono state invece </a:t>
            </a:r>
            <a:r>
              <a:rPr lang="it-IT" dirty="0"/>
              <a:t>evidenziate le opportunità per il settore che derivano da rilevazioni dei consumi orientati a premiare le produzioni di qualità </a:t>
            </a:r>
            <a:endParaRPr lang="it-IT" dirty="0" smtClean="0"/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dirty="0" smtClean="0"/>
              <a:t>l’impegno</a:t>
            </a:r>
            <a:r>
              <a:rPr lang="it-IT" dirty="0"/>
              <a:t>, in termini di investimenti e promozione, nei prodotti di qualità </a:t>
            </a:r>
            <a:r>
              <a:rPr lang="it-IT" dirty="0" smtClean="0"/>
              <a:t>può concorrere </a:t>
            </a:r>
            <a:r>
              <a:rPr lang="it-IT" dirty="0"/>
              <a:t>ad un più veloce e consistente recupero del valore aggiunto in agricoltura </a:t>
            </a:r>
            <a:r>
              <a:rPr lang="it-IT" dirty="0" smtClean="0"/>
              <a:t>grazie </a:t>
            </a:r>
            <a:r>
              <a:rPr lang="it-IT" dirty="0"/>
              <a:t>ad una migliore organizzazione dell’offerta basata su aggregazioni di filiera </a:t>
            </a:r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3645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120923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Una prima valutazione dell’efficacia degli interventi del PSR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 (misura 3, misura 4.2, misura 16) </a:t>
            </a:r>
            <a:endParaRPr lang="it-IT" b="1" dirty="0">
              <a:solidFill>
                <a:srgbClr val="C00000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23528" y="1916832"/>
            <a:ext cx="8504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it-IT" dirty="0" smtClean="0"/>
          </a:p>
        </p:txBody>
      </p:sp>
      <p:sp>
        <p:nvSpPr>
          <p:cNvPr id="14" name="Rettangolo 13"/>
          <p:cNvSpPr/>
          <p:nvPr/>
        </p:nvSpPr>
        <p:spPr>
          <a:xfrm>
            <a:off x="323528" y="1916832"/>
            <a:ext cx="85046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400" dirty="0"/>
              <a:t>La semplificazione amministrativa introdotta per la sottomisura 3.1, con la possibilità di presentare una domanda a valere sul quinquennio e non più annuale ha permesso di conseguire un buon livello di avanzamento della sottomisura. </a:t>
            </a:r>
            <a:endParaRPr lang="it-IT" sz="1400" dirty="0" smtClean="0"/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400" dirty="0" smtClean="0"/>
              <a:t>Il </a:t>
            </a:r>
            <a:r>
              <a:rPr lang="it-IT" sz="1400" dirty="0"/>
              <a:t>24% delle aziende agricole sovvenzionate adottano sistemi di qualità nazionali (</a:t>
            </a:r>
            <a:r>
              <a:rPr lang="it-IT" sz="1400" dirty="0" err="1"/>
              <a:t>bio</a:t>
            </a:r>
            <a:r>
              <a:rPr lang="it-IT" sz="1400" dirty="0"/>
              <a:t>, carbon </a:t>
            </a:r>
            <a:r>
              <a:rPr lang="it-IT" sz="1400" dirty="0" err="1"/>
              <a:t>footprint</a:t>
            </a:r>
            <a:r>
              <a:rPr lang="it-IT" sz="1400" dirty="0"/>
              <a:t> e tracciabilità) mentre il restante 76% sistemi di qualità europei (DOC, DOCG DOP IGP). A tale aspetto, si aggiunge anche la possibilità di attivare la misura al di fuori della filiera (16.4.1), rafforzando la capacità di quest’ultima di spingere gli imprenditori agricoli ad aderire e restare nei sistemi di qualità. </a:t>
            </a:r>
            <a:endParaRPr lang="it-IT" sz="1400" dirty="0" smtClean="0"/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400" dirty="0" smtClean="0"/>
              <a:t>Tra </a:t>
            </a:r>
            <a:r>
              <a:rPr lang="it-IT" sz="1400" dirty="0"/>
              <a:t>i punti di debolezza, si rileva la presenza di pagamenti posticipati imputabili al ritardo generale nelle richieste di finanziamento e un volume di contributi medio-basso, peraltro accompagnato da costi più elevati</a:t>
            </a:r>
            <a:r>
              <a:rPr lang="it-IT" sz="1400" dirty="0" smtClean="0"/>
              <a:t>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54494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120923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Una prima valutazione dell’efficacia degli interventi del PSR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 (misura 3, misura 4.2, misura 16) </a:t>
            </a:r>
            <a:endParaRPr lang="it-IT" b="1" dirty="0">
              <a:solidFill>
                <a:srgbClr val="C00000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23528" y="1916832"/>
            <a:ext cx="8504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it-IT" dirty="0" smtClean="0"/>
          </a:p>
        </p:txBody>
      </p:sp>
      <p:sp>
        <p:nvSpPr>
          <p:cNvPr id="14" name="Rettangolo 13"/>
          <p:cNvSpPr/>
          <p:nvPr/>
        </p:nvSpPr>
        <p:spPr>
          <a:xfrm>
            <a:off x="323528" y="1916832"/>
            <a:ext cx="850469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it-IT" sz="1400" dirty="0" smtClean="0"/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400" dirty="0" smtClean="0"/>
              <a:t>Buona </a:t>
            </a:r>
            <a:r>
              <a:rPr lang="it-IT" sz="1400" dirty="0"/>
              <a:t>anche la risposta delle organizzazioni di produttori sulla Misura di promozione </a:t>
            </a:r>
            <a:r>
              <a:rPr lang="it-IT" sz="1400" dirty="0" smtClean="0"/>
              <a:t>3.2.A: necessaria una sensibile semplificazione compatibilmente co i vincoli posti dai regolamenti europei </a:t>
            </a:r>
            <a:endParaRPr lang="it-IT" sz="1400" dirty="0"/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400" dirty="0" smtClean="0"/>
              <a:t>La </a:t>
            </a:r>
            <a:r>
              <a:rPr lang="it-IT" sz="1400" dirty="0"/>
              <a:t>sottomisura 4.2, in particolare, ha registrato diverse condizioni positive: da una parte la possibilità di ampliare i settori rientranti nel sistema della qualità dell’agro-industria regionale e di attrarre investimenti innovativi; dall’altra la garanzia per i prodotti non inclusi nel sistema di poter entrare comunque all’interno delle filiere regionali. </a:t>
            </a:r>
            <a:endParaRPr lang="it-IT" sz="1400" dirty="0" smtClean="0"/>
          </a:p>
          <a:p>
            <a:pPr marL="428625" indent="-428625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1400" dirty="0" smtClean="0"/>
              <a:t>Relativamente </a:t>
            </a:r>
            <a:r>
              <a:rPr lang="it-IT" sz="1400" dirty="0"/>
              <a:t>alla sottomisura 16.4, viene valutata positivamente </a:t>
            </a:r>
            <a:r>
              <a:rPr lang="it-IT" sz="1400" dirty="0" smtClean="0"/>
              <a:t>l’utilità </a:t>
            </a:r>
            <a:r>
              <a:rPr lang="it-IT" sz="1400" dirty="0"/>
              <a:t>del riconoscimento delle spese per l’aggregazione e la facilitazione tra gli attori della filiera. Le filiere corte, inoltre, risultano particolarmente virtuose nei casi di multi-produzione</a:t>
            </a:r>
            <a:r>
              <a:rPr lang="it-IT" sz="1400" dirty="0" smtClean="0"/>
              <a:t>. 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04167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1209239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Sotto Misura 3.1 -  </a:t>
            </a:r>
            <a:r>
              <a:rPr lang="it-IT" b="1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DOMANDE FINANZIATE</a:t>
            </a:r>
            <a:endParaRPr lang="it-IT" b="1" dirty="0">
              <a:solidFill>
                <a:srgbClr val="C00000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07" y="1723303"/>
            <a:ext cx="8427195" cy="36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3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7CE738-7D52-4BED-8523-49A1F0594E02}"/>
              </a:ext>
            </a:extLst>
          </p:cNvPr>
          <p:cNvSpPr txBox="1"/>
          <p:nvPr/>
        </p:nvSpPr>
        <p:spPr>
          <a:xfrm>
            <a:off x="336890" y="1281515"/>
            <a:ext cx="8464323" cy="34818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5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 Distretti </a:t>
            </a:r>
            <a:r>
              <a:rPr lang="it-IT" sz="225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del </a:t>
            </a:r>
            <a:r>
              <a:rPr lang="it-IT" sz="225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cibo:</a:t>
            </a:r>
            <a:r>
              <a:rPr lang="it-IT" sz="225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it-IT" sz="225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l </a:t>
            </a:r>
            <a:r>
              <a:rPr lang="it-IT" sz="225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quadro normativo di </a:t>
            </a:r>
            <a:r>
              <a:rPr lang="it-IT" sz="225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riferimento</a:t>
            </a:r>
            <a:endParaRPr lang="it-IT" sz="2250" b="1" dirty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/>
            <a:endParaRPr lang="it-IT" sz="1350" b="1" dirty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v"/>
            </a:pPr>
            <a:r>
              <a:rPr lang="it-IT" sz="1400" dirty="0" smtClean="0"/>
              <a:t>Legge 317/1991 «interventi per l’innovazione e lo sviluppo delle piccole imprese» definisce </a:t>
            </a:r>
            <a:r>
              <a:rPr lang="it-IT" sz="1400" b="1" u="sng" dirty="0" smtClean="0"/>
              <a:t>sistemi produttivi locali</a:t>
            </a:r>
            <a:r>
              <a:rPr lang="it-IT" sz="1400" b="1" dirty="0" smtClean="0"/>
              <a:t> </a:t>
            </a:r>
            <a:r>
              <a:rPr lang="it-IT" sz="1400" dirty="0" smtClean="0"/>
              <a:t>i contesti produttivi omogenei, caratterizzati da una elevata concentrazione di imprese, prevalentemente PMI, e da una peculiare organizzazione interna</a:t>
            </a:r>
          </a:p>
          <a:p>
            <a:pPr algn="just"/>
            <a:endParaRPr lang="it-IT" sz="1400" dirty="0" smtClean="0"/>
          </a:p>
          <a:p>
            <a:pPr marL="428625" indent="-428625" algn="just">
              <a:buFont typeface="Wingdings" panose="05000000000000000000" pitchFamily="2" charset="2"/>
              <a:buChar char="v"/>
            </a:pPr>
            <a:r>
              <a:rPr lang="it-IT" sz="1400" dirty="0" smtClean="0"/>
              <a:t>D. </a:t>
            </a:r>
            <a:r>
              <a:rPr lang="it-IT" sz="1400" dirty="0" err="1" smtClean="0"/>
              <a:t>L.vo</a:t>
            </a:r>
            <a:r>
              <a:rPr lang="it-IT" sz="1400" dirty="0" smtClean="0"/>
              <a:t> 228/2001 «orientamento e modernizzazione del settore agricolo» fornisce la definizione di </a:t>
            </a:r>
            <a:r>
              <a:rPr lang="it-IT" sz="1400" b="1" u="sng" dirty="0" smtClean="0"/>
              <a:t>distretti rurali</a:t>
            </a:r>
            <a:r>
              <a:rPr lang="it-IT" sz="1400" dirty="0" smtClean="0"/>
              <a:t> e di </a:t>
            </a:r>
            <a:r>
              <a:rPr lang="it-IT" sz="1400" b="1" u="sng" dirty="0" smtClean="0"/>
              <a:t>distretti agroalimentari di qualità</a:t>
            </a:r>
            <a:r>
              <a:rPr lang="it-IT" sz="1400" dirty="0" smtClean="0"/>
              <a:t> demandandone l’individuazione alle regioni</a:t>
            </a:r>
          </a:p>
          <a:p>
            <a:pPr algn="just"/>
            <a:endParaRPr lang="it-IT" sz="1400" dirty="0" smtClean="0"/>
          </a:p>
          <a:p>
            <a:pPr marL="428625" indent="-428625" algn="just">
              <a:buFont typeface="Wingdings" panose="05000000000000000000" pitchFamily="2" charset="2"/>
              <a:buChar char="v"/>
            </a:pPr>
            <a:r>
              <a:rPr lang="it-IT" sz="1400" dirty="0" smtClean="0"/>
              <a:t>Legge 205/2017, «bilancio di previsione dello Stato per l’anno finanziario 2018 e bilancio di previsione per il triennio 2018-2020» istituisce i </a:t>
            </a:r>
            <a:r>
              <a:rPr lang="it-IT" sz="1400" b="1" u="sng" dirty="0" smtClean="0"/>
              <a:t>distretti del cibo</a:t>
            </a:r>
            <a:endParaRPr lang="it-IT" sz="1400" dirty="0"/>
          </a:p>
          <a:p>
            <a:pPr algn="just"/>
            <a:endParaRPr lang="it-IT" sz="1400" dirty="0" smtClean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47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7CE738-7D52-4BED-8523-49A1F0594E02}"/>
              </a:ext>
            </a:extLst>
          </p:cNvPr>
          <p:cNvSpPr txBox="1"/>
          <p:nvPr/>
        </p:nvSpPr>
        <p:spPr>
          <a:xfrm>
            <a:off x="336890" y="1281515"/>
            <a:ext cx="8464323" cy="34818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5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Attuazione regionale  della normativa sui</a:t>
            </a:r>
          </a:p>
          <a:p>
            <a:pPr algn="ctr"/>
            <a:r>
              <a:rPr lang="it-IT" sz="225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 «Distretti del cibo»</a:t>
            </a:r>
            <a:endParaRPr lang="it-IT" sz="2250" b="1" dirty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/>
            <a:endParaRPr lang="it-IT" sz="1350" b="1" dirty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28625" indent="-428625" algn="just">
              <a:buFont typeface="Wingdings" panose="05000000000000000000" pitchFamily="2" charset="2"/>
              <a:buChar char="v"/>
            </a:pPr>
            <a:r>
              <a:rPr lang="it-IT" sz="1400" dirty="0" smtClean="0"/>
              <a:t>Delibera della Giunta regionale </a:t>
            </a:r>
            <a:r>
              <a:rPr lang="it-IT" sz="1400" dirty="0"/>
              <a:t>150 del 15/02/2021</a:t>
            </a:r>
            <a:r>
              <a:rPr lang="it-IT" sz="1400" dirty="0" smtClean="0"/>
              <a:t> «</a:t>
            </a:r>
            <a:r>
              <a:rPr lang="it-IT" sz="1400" dirty="0"/>
              <a:t>approvazione dei </a:t>
            </a:r>
            <a:r>
              <a:rPr lang="it-IT" sz="1400" b="1" dirty="0"/>
              <a:t>criteri per il riconoscimento dei distretti del cibo» </a:t>
            </a:r>
            <a:r>
              <a:rPr lang="it-IT" sz="1400" dirty="0" smtClean="0"/>
              <a:t>(modifica della D.G.R. 945 </a:t>
            </a:r>
            <a:r>
              <a:rPr lang="it-IT" sz="1400" dirty="0"/>
              <a:t>del 20/07/2020 );</a:t>
            </a:r>
          </a:p>
          <a:p>
            <a:pPr marL="428625" indent="-428625" algn="just">
              <a:buFont typeface="Wingdings" panose="05000000000000000000" pitchFamily="2" charset="2"/>
              <a:buChar char="v"/>
            </a:pPr>
            <a:endParaRPr lang="it-IT" sz="1400" dirty="0"/>
          </a:p>
          <a:p>
            <a:pPr marL="428625" indent="-428625" algn="just">
              <a:buFont typeface="Wingdings" panose="05000000000000000000" pitchFamily="2" charset="2"/>
              <a:buChar char="v"/>
            </a:pPr>
            <a:r>
              <a:rPr lang="it-IT" sz="1400" dirty="0"/>
              <a:t>Decreti </a:t>
            </a:r>
            <a:r>
              <a:rPr lang="it-IT" sz="1400" dirty="0" smtClean="0"/>
              <a:t>di </a:t>
            </a:r>
            <a:r>
              <a:rPr lang="it-IT" sz="1400" dirty="0"/>
              <a:t>approvazione degli avvisi per la presentazione delle domande di </a:t>
            </a:r>
            <a:r>
              <a:rPr lang="it-IT" sz="1400" dirty="0" smtClean="0"/>
              <a:t>riconoscimento: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n</a:t>
            </a:r>
            <a:r>
              <a:rPr lang="it-IT" sz="1400" dirty="0"/>
              <a:t>. 34/DMC del 15 aprile 2021 </a:t>
            </a:r>
            <a:r>
              <a:rPr lang="it-IT" sz="1400" dirty="0" smtClean="0"/>
              <a:t>e 59/DMC del 18 giugno per </a:t>
            </a:r>
            <a:r>
              <a:rPr lang="it-IT" sz="1400" dirty="0"/>
              <a:t>i </a:t>
            </a:r>
            <a:r>
              <a:rPr lang="it-IT" sz="1400" b="1" dirty="0"/>
              <a:t>distretti dei prodotti di </a:t>
            </a:r>
            <a:r>
              <a:rPr lang="it-IT" sz="1400" b="1" dirty="0" smtClean="0"/>
              <a:t>prossimità </a:t>
            </a:r>
            <a:r>
              <a:rPr lang="it-IT" sz="1400" dirty="0" smtClean="0"/>
              <a:t>scadenza </a:t>
            </a:r>
            <a:r>
              <a:rPr lang="it-IT" sz="1400" b="1" dirty="0" smtClean="0"/>
              <a:t>27 luglio</a:t>
            </a:r>
            <a:endParaRPr lang="it-IT" sz="14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n</a:t>
            </a:r>
            <a:r>
              <a:rPr lang="it-IT" sz="1400" dirty="0"/>
              <a:t>. 38/DMC del 28 aprile 2021 </a:t>
            </a:r>
            <a:r>
              <a:rPr lang="it-IT" sz="1400" dirty="0" smtClean="0"/>
              <a:t>e 70/DMC del 08 luglio 2021 per </a:t>
            </a:r>
            <a:r>
              <a:rPr lang="it-IT" sz="1400" dirty="0"/>
              <a:t>i </a:t>
            </a:r>
            <a:r>
              <a:rPr lang="it-IT" sz="1400" b="1" dirty="0"/>
              <a:t>distretti dei prodotti </a:t>
            </a:r>
            <a:r>
              <a:rPr lang="it-IT" sz="1400" b="1" dirty="0" smtClean="0"/>
              <a:t>certificati </a:t>
            </a:r>
            <a:r>
              <a:rPr lang="it-IT" sz="1400" dirty="0" smtClean="0"/>
              <a:t>scadenza </a:t>
            </a:r>
            <a:r>
              <a:rPr lang="it-IT" sz="1400" b="1" dirty="0" smtClean="0"/>
              <a:t>4 agosto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400" dirty="0" smtClean="0"/>
              <a:t>n</a:t>
            </a:r>
            <a:r>
              <a:rPr lang="it-IT" sz="1400" dirty="0"/>
              <a:t>. 62/DMC del 24 giugno 2021 </a:t>
            </a:r>
            <a:r>
              <a:rPr lang="it-IT" sz="1400" dirty="0" smtClean="0"/>
              <a:t>per </a:t>
            </a:r>
            <a:r>
              <a:rPr lang="it-IT" sz="1400" dirty="0"/>
              <a:t>il </a:t>
            </a:r>
            <a:r>
              <a:rPr lang="it-IT" sz="1400" b="1" dirty="0"/>
              <a:t>distretto biologico </a:t>
            </a:r>
            <a:r>
              <a:rPr lang="it-IT" sz="1400" b="1" dirty="0" smtClean="0"/>
              <a:t>regionale </a:t>
            </a:r>
            <a:r>
              <a:rPr lang="it-IT" sz="1400" dirty="0" smtClean="0"/>
              <a:t>scadenza </a:t>
            </a:r>
            <a:r>
              <a:rPr lang="it-IT" sz="1400" b="1" dirty="0" smtClean="0"/>
              <a:t>5 agosto</a:t>
            </a:r>
            <a:endParaRPr lang="it-IT" sz="1400" b="1" dirty="0"/>
          </a:p>
          <a:p>
            <a:pPr algn="just"/>
            <a:endParaRPr lang="it-IT" sz="1400" dirty="0" smtClean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23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3186CE-0BBD-45C3-953B-3A5036F3DD54}"/>
              </a:ext>
            </a:extLst>
          </p:cNvPr>
          <p:cNvSpPr txBox="1"/>
          <p:nvPr/>
        </p:nvSpPr>
        <p:spPr>
          <a:xfrm>
            <a:off x="251520" y="1214226"/>
            <a:ext cx="5934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+mj-lt"/>
              </a:rPr>
              <a:t>Tipologie di Distretto del </a:t>
            </a:r>
            <a:r>
              <a:rPr lang="it-IT" sz="1600" b="1" dirty="0" smtClean="0">
                <a:solidFill>
                  <a:srgbClr val="C00000"/>
                </a:solidFill>
                <a:latin typeface="+mj-lt"/>
              </a:rPr>
              <a:t>Cibo riconosciute dalla Regione Marche</a:t>
            </a:r>
            <a:endParaRPr lang="it-IT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2141211-2305-4A43-B349-C8F2C93B65B5}"/>
              </a:ext>
            </a:extLst>
          </p:cNvPr>
          <p:cNvSpPr txBox="1"/>
          <p:nvPr/>
        </p:nvSpPr>
        <p:spPr>
          <a:xfrm>
            <a:off x="154781" y="2993124"/>
            <a:ext cx="2417185" cy="229850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134779"/>
            <a:r>
              <a:rPr lang="it-IT" sz="1200" b="1" dirty="0">
                <a:ea typeface="Times New Roman" panose="02020603050405020304" pitchFamily="18" charset="0"/>
                <a:cs typeface="Calibri Light" panose="020F0302020204030204" pitchFamily="34" charset="0"/>
              </a:rPr>
              <a:t>DISTRETTI DEI PRODOTTI DI PROSSIMITÀ </a:t>
            </a:r>
            <a:r>
              <a:rPr lang="it-IT" sz="1050" dirty="0">
                <a:ea typeface="Times New Roman" panose="02020603050405020304" pitchFamily="18" charset="0"/>
                <a:cs typeface="Calibri Light" panose="020F0302020204030204" pitchFamily="34" charset="0"/>
              </a:rPr>
              <a:t>, caratterizzati da: </a:t>
            </a:r>
          </a:p>
          <a:p>
            <a:pPr marL="214313" marR="134779" indent="-214313">
              <a:buFont typeface="Wingdings" panose="05000000000000000000" pitchFamily="2" charset="2"/>
              <a:buChar char="ü"/>
            </a:pPr>
            <a:r>
              <a:rPr lang="it-IT" sz="1050" dirty="0">
                <a:ea typeface="Times New Roman" panose="02020603050405020304" pitchFamily="18" charset="0"/>
                <a:cs typeface="Calibri Light" panose="020F0302020204030204" pitchFamily="34" charset="0"/>
              </a:rPr>
              <a:t>interrelazione e dall'integrazione fra attività agricole: </a:t>
            </a:r>
            <a:r>
              <a:rPr lang="it-IT" sz="1050" b="1" dirty="0">
                <a:ea typeface="Times New Roman" panose="02020603050405020304" pitchFamily="18" charset="0"/>
                <a:cs typeface="Calibri Light" panose="020F0302020204030204" pitchFamily="34" charset="0"/>
              </a:rPr>
              <a:t>vendita diretta </a:t>
            </a:r>
            <a:r>
              <a:rPr lang="it-IT" sz="1050" dirty="0">
                <a:ea typeface="Times New Roman" panose="02020603050405020304" pitchFamily="18" charset="0"/>
                <a:cs typeface="Calibri Light" panose="020F0302020204030204" pitchFamily="34" charset="0"/>
              </a:rPr>
              <a:t>dei prodotti agricoli, </a:t>
            </a:r>
            <a:r>
              <a:rPr lang="it-IT" sz="1050" b="1" dirty="0">
                <a:ea typeface="Times New Roman" panose="02020603050405020304" pitchFamily="18" charset="0"/>
                <a:cs typeface="Calibri Light" panose="020F0302020204030204" pitchFamily="34" charset="0"/>
              </a:rPr>
              <a:t>attività di prossimità</a:t>
            </a:r>
            <a:r>
              <a:rPr lang="it-IT" sz="1050" dirty="0">
                <a:ea typeface="Times New Roman" panose="02020603050405020304" pitchFamily="18" charset="0"/>
                <a:cs typeface="Calibri Light" panose="020F0302020204030204" pitchFamily="34" charset="0"/>
              </a:rPr>
              <a:t> di commercializzazione e ristorazione esercitate   sul   medesimo territorio, </a:t>
            </a:r>
            <a:r>
              <a:rPr lang="it-IT" sz="1050" b="1" dirty="0">
                <a:ea typeface="Times New Roman" panose="02020603050405020304" pitchFamily="18" charset="0"/>
                <a:cs typeface="Calibri Light" panose="020F0302020204030204" pitchFamily="34" charset="0"/>
              </a:rPr>
              <a:t>reti di economia solidale </a:t>
            </a:r>
            <a:r>
              <a:rPr lang="it-IT" sz="1050" dirty="0">
                <a:ea typeface="Times New Roman" panose="02020603050405020304" pitchFamily="18" charset="0"/>
                <a:cs typeface="Calibri Light" panose="020F0302020204030204" pitchFamily="34" charset="0"/>
              </a:rPr>
              <a:t>e </a:t>
            </a:r>
            <a:r>
              <a:rPr lang="it-IT" sz="1050" b="1" dirty="0">
                <a:ea typeface="Times New Roman" panose="02020603050405020304" pitchFamily="18" charset="0"/>
                <a:cs typeface="Calibri Light" panose="020F0302020204030204" pitchFamily="34" charset="0"/>
              </a:rPr>
              <a:t>gruppi di acquisto solidale.</a:t>
            </a:r>
          </a:p>
        </p:txBody>
      </p:sp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FE030FCC-4456-4E2E-920A-EA4130912714}"/>
              </a:ext>
            </a:extLst>
          </p:cNvPr>
          <p:cNvSpPr/>
          <p:nvPr/>
        </p:nvSpPr>
        <p:spPr>
          <a:xfrm>
            <a:off x="6058487" y="1728790"/>
            <a:ext cx="366817" cy="3955513"/>
          </a:xfrm>
          <a:prstGeom prst="rightBrace">
            <a:avLst>
              <a:gd name="adj1" fmla="val 73550"/>
              <a:gd name="adj2" fmla="val 50000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C34D35A-A3C8-479A-8BE3-F06D0EDC4091}"/>
              </a:ext>
            </a:extLst>
          </p:cNvPr>
          <p:cNvSpPr txBox="1"/>
          <p:nvPr/>
        </p:nvSpPr>
        <p:spPr>
          <a:xfrm>
            <a:off x="6652782" y="1457433"/>
            <a:ext cx="248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+mj-lt"/>
              </a:rPr>
              <a:t>Requisiti generali per il riconoscimento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C2D02F9-ECD5-4CF0-BA3E-DCF7CCF2F702}"/>
              </a:ext>
            </a:extLst>
          </p:cNvPr>
          <p:cNvSpPr txBox="1"/>
          <p:nvPr/>
        </p:nvSpPr>
        <p:spPr>
          <a:xfrm>
            <a:off x="6348804" y="2223247"/>
            <a:ext cx="2792066" cy="3257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it-IT" sz="1050" b="1" dirty="0">
                <a:ea typeface="Times New Roman" panose="02020603050405020304" pitchFamily="18" charset="0"/>
                <a:cs typeface="Arial" panose="020B0604020202020204" pitchFamily="34" charset="0"/>
              </a:rPr>
              <a:t>elevato livello di integrazione </a:t>
            </a:r>
            <a:r>
              <a:rPr lang="it-IT" sz="1050" dirty="0">
                <a:ea typeface="Times New Roman" panose="02020603050405020304" pitchFamily="18" charset="0"/>
                <a:cs typeface="Arial" panose="020B0604020202020204" pitchFamily="34" charset="0"/>
              </a:rPr>
              <a:t>produttiva e/o di filiera;</a:t>
            </a:r>
            <a:endParaRPr lang="it-IT" sz="105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it-IT" sz="1050" b="1" dirty="0">
                <a:ea typeface="Times New Roman" panose="02020603050405020304" pitchFamily="18" charset="0"/>
                <a:cs typeface="Arial" panose="020B0604020202020204" pitchFamily="34" charset="0"/>
              </a:rPr>
              <a:t>interrelazioni </a:t>
            </a:r>
            <a:r>
              <a:rPr lang="it-IT" sz="1050" dirty="0">
                <a:ea typeface="Times New Roman" panose="02020603050405020304" pitchFamily="18" charset="0"/>
                <a:cs typeface="Arial" panose="020B0604020202020204" pitchFamily="34" charset="0"/>
              </a:rPr>
              <a:t>orizzontali e verticali nelle fasi di produzione, trasformazione, commercializzazione e distribuzione. I soggetti partecipanti assumono </a:t>
            </a:r>
            <a:r>
              <a:rPr lang="it-IT" sz="1050" b="1" dirty="0">
                <a:ea typeface="Times New Roman" panose="02020603050405020304" pitchFamily="18" charset="0"/>
                <a:cs typeface="Arial" panose="020B0604020202020204" pitchFamily="34" charset="0"/>
              </a:rPr>
              <a:t>l’impegno a perseguire i comuni obiettivi</a:t>
            </a:r>
            <a:r>
              <a:rPr lang="it-IT" sz="1050" dirty="0"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it-IT" sz="1050" b="1" dirty="0">
                <a:ea typeface="Times New Roman" panose="02020603050405020304" pitchFamily="18" charset="0"/>
                <a:cs typeface="Arial" panose="020B0604020202020204" pitchFamily="34" charset="0"/>
              </a:rPr>
              <a:t>rappresentatività di uno o più prodotti agricoli e/o alimentari </a:t>
            </a:r>
            <a:r>
              <a:rPr lang="it-IT" sz="1050" dirty="0">
                <a:ea typeface="Times New Roman" panose="02020603050405020304" pitchFamily="18" charset="0"/>
                <a:cs typeface="Arial" panose="020B0604020202020204" pitchFamily="34" charset="0"/>
              </a:rPr>
              <a:t>(ambito produttivo);</a:t>
            </a: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it-IT" sz="1050" dirty="0">
                <a:ea typeface="Times New Roman" panose="02020603050405020304" pitchFamily="18" charset="0"/>
                <a:cs typeface="Arial" panose="020B0604020202020204" pitchFamily="34" charset="0"/>
              </a:rPr>
              <a:t>adesione formale </a:t>
            </a:r>
            <a:r>
              <a:rPr lang="it-IT" sz="1050" b="1" dirty="0">
                <a:ea typeface="Times New Roman" panose="02020603050405020304" pitchFamily="18" charset="0"/>
                <a:cs typeface="Arial" panose="020B0604020202020204" pitchFamily="34" charset="0"/>
              </a:rPr>
              <a:t>a un accordo di distretto </a:t>
            </a:r>
            <a:r>
              <a:rPr lang="it-IT" sz="1050" dirty="0">
                <a:ea typeface="Times New Roman" panose="02020603050405020304" pitchFamily="18" charset="0"/>
                <a:cs typeface="Arial" panose="020B0604020202020204" pitchFamily="34" charset="0"/>
              </a:rPr>
              <a:t>dal quale si possano </a:t>
            </a:r>
            <a:r>
              <a:rPr lang="it-IT" sz="1050" b="1" dirty="0">
                <a:ea typeface="Times New Roman" panose="02020603050405020304" pitchFamily="18" charset="0"/>
                <a:cs typeface="Arial" panose="020B0604020202020204" pitchFamily="34" charset="0"/>
              </a:rPr>
              <a:t>desumere le finalità del distretto e i ruoli e gli impegni di ciascun partecipante</a:t>
            </a:r>
            <a:r>
              <a:rPr lang="it-IT" sz="1050" dirty="0"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it-IT" sz="105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134303" indent="-257175" algn="just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it-IT" sz="1050" b="1" dirty="0">
                <a:ea typeface="Times New Roman" panose="02020603050405020304" pitchFamily="18" charset="0"/>
              </a:rPr>
              <a:t>sede legale o sede operativa nel territorio della Regione Marche </a:t>
            </a:r>
            <a:r>
              <a:rPr lang="it-IT" sz="1050" dirty="0">
                <a:ea typeface="Times New Roman" panose="02020603050405020304" pitchFamily="18" charset="0"/>
              </a:rPr>
              <a:t>(ambito territoriale</a:t>
            </a:r>
            <a:r>
              <a:rPr lang="it-IT" sz="975" dirty="0">
                <a:ea typeface="Times New Roman" panose="02020603050405020304" pitchFamily="18" charset="0"/>
              </a:rPr>
              <a:t>). </a:t>
            </a:r>
            <a:endParaRPr lang="it-IT" sz="975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115168D-9A20-4AF2-885C-D7D8506AFB6A}"/>
              </a:ext>
            </a:extLst>
          </p:cNvPr>
          <p:cNvSpPr txBox="1"/>
          <p:nvPr/>
        </p:nvSpPr>
        <p:spPr>
          <a:xfrm>
            <a:off x="1604382" y="1728790"/>
            <a:ext cx="3384674" cy="13791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ea typeface="Times New Roman" panose="02020603050405020304" pitchFamily="18" charset="0"/>
                <a:cs typeface="Calibri Light" panose="020F0302020204030204" pitchFamily="34" charset="0"/>
              </a:rPr>
              <a:t>DISTRETTI DEI PRODOTTI CERTIFICATI </a:t>
            </a:r>
            <a:r>
              <a:rPr lang="it-IT" sz="1050" dirty="0">
                <a:ea typeface="Times New Roman" panose="02020603050405020304" pitchFamily="18" charset="0"/>
                <a:cs typeface="Calibri Light" panose="020F0302020204030204" pitchFamily="34" charset="0"/>
              </a:rPr>
              <a:t>caratterizzati da: 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it-IT" sz="1050" b="1" dirty="0">
                <a:ea typeface="Times New Roman" panose="02020603050405020304" pitchFamily="18" charset="0"/>
                <a:cs typeface="Calibri Light" panose="020F0302020204030204" pitchFamily="34" charset="0"/>
              </a:rPr>
              <a:t>interrelazione e interdipendenza </a:t>
            </a:r>
            <a:r>
              <a:rPr lang="it-IT" sz="1050" dirty="0">
                <a:ea typeface="Times New Roman" panose="02020603050405020304" pitchFamily="18" charset="0"/>
                <a:cs typeface="Calibri Light" panose="020F0302020204030204" pitchFamily="34" charset="0"/>
              </a:rPr>
              <a:t>produttiva delle imprese agricole e agroalimentari; 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it-IT" sz="1050" dirty="0">
                <a:ea typeface="Times New Roman" panose="02020603050405020304" pitchFamily="18" charset="0"/>
                <a:cs typeface="Calibri Light" panose="020F0302020204030204" pitchFamily="34" charset="0"/>
              </a:rPr>
              <a:t>una o più </a:t>
            </a:r>
            <a:r>
              <a:rPr lang="it-IT" sz="1050" b="1" dirty="0">
                <a:ea typeface="Times New Roman" panose="02020603050405020304" pitchFamily="18" charset="0"/>
                <a:cs typeface="Calibri Light" panose="020F0302020204030204" pitchFamily="34" charset="0"/>
              </a:rPr>
              <a:t>produzioni certificate </a:t>
            </a:r>
            <a:r>
              <a:rPr lang="it-IT" sz="1050" dirty="0">
                <a:ea typeface="Times New Roman" panose="02020603050405020304" pitchFamily="18" charset="0"/>
                <a:cs typeface="Calibri Light" panose="020F0302020204030204" pitchFamily="34" charset="0"/>
              </a:rPr>
              <a:t>e tutelate ai sensi della vigente normativa europea, nazionale e regionale.</a:t>
            </a:r>
            <a:endParaRPr lang="it-IT" sz="105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F0C3EE-3BC5-4061-8954-C1DE14F80D8D}"/>
              </a:ext>
            </a:extLst>
          </p:cNvPr>
          <p:cNvSpPr txBox="1"/>
          <p:nvPr/>
        </p:nvSpPr>
        <p:spPr>
          <a:xfrm>
            <a:off x="2297535" y="3515087"/>
            <a:ext cx="3533474" cy="173664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134779" algn="just"/>
            <a:r>
              <a:rPr lang="it-IT" sz="1200" b="1" dirty="0">
                <a:ea typeface="Times New Roman" panose="02020603050405020304" pitchFamily="18" charset="0"/>
              </a:rPr>
              <a:t>DISTRETTO BIOLOGICO REGIONALE </a:t>
            </a:r>
            <a:r>
              <a:rPr lang="it-IT" sz="1050" dirty="0">
                <a:ea typeface="Times New Roman" panose="02020603050405020304" pitchFamily="18" charset="0"/>
              </a:rPr>
              <a:t>inteso come </a:t>
            </a:r>
            <a:r>
              <a:rPr lang="it-IT" sz="1050" b="1" dirty="0">
                <a:ea typeface="Times New Roman" panose="02020603050405020304" pitchFamily="18" charset="0"/>
              </a:rPr>
              <a:t>territorio</a:t>
            </a:r>
            <a:r>
              <a:rPr lang="it-IT" sz="1050" dirty="0">
                <a:ea typeface="Times New Roman" panose="02020603050405020304" pitchFamily="18" charset="0"/>
              </a:rPr>
              <a:t> per il quale </a:t>
            </a:r>
            <a:r>
              <a:rPr lang="it-IT" sz="1050" b="1" dirty="0">
                <a:ea typeface="Times New Roman" panose="02020603050405020304" pitchFamily="18" charset="0"/>
              </a:rPr>
              <a:t>agricoltori biologici</a:t>
            </a:r>
            <a:r>
              <a:rPr lang="it-IT" sz="1050" dirty="0">
                <a:ea typeface="Times New Roman" panose="02020603050405020304" pitchFamily="18" charset="0"/>
              </a:rPr>
              <a:t>, trasformatori, associazioni di consumatori o enti locali abbiano stipulato e sottoscritto protocolli:</a:t>
            </a:r>
          </a:p>
          <a:p>
            <a:pPr marL="214313" marR="134779" indent="-214313" algn="just">
              <a:buFont typeface="Wingdings" panose="05000000000000000000" pitchFamily="2" charset="2"/>
              <a:buChar char="ü"/>
            </a:pPr>
            <a:r>
              <a:rPr lang="it-IT" sz="1050" dirty="0">
                <a:ea typeface="Times New Roman" panose="02020603050405020304" pitchFamily="18" charset="0"/>
              </a:rPr>
              <a:t>per la </a:t>
            </a:r>
            <a:r>
              <a:rPr lang="it-IT" sz="1050" b="1" dirty="0">
                <a:ea typeface="Times New Roman" panose="02020603050405020304" pitchFamily="18" charset="0"/>
              </a:rPr>
              <a:t>diffusione del metodo biologico </a:t>
            </a:r>
            <a:r>
              <a:rPr lang="it-IT" sz="1050" dirty="0">
                <a:ea typeface="Times New Roman" panose="02020603050405020304" pitchFamily="18" charset="0"/>
              </a:rPr>
              <a:t>di coltivazione, </a:t>
            </a:r>
          </a:p>
          <a:p>
            <a:pPr marL="214313" marR="134779" indent="-214313" algn="just">
              <a:buFont typeface="Wingdings" panose="05000000000000000000" pitchFamily="2" charset="2"/>
              <a:buChar char="ü"/>
            </a:pPr>
            <a:r>
              <a:rPr lang="it-IT" sz="1050" dirty="0">
                <a:ea typeface="Times New Roman" panose="02020603050405020304" pitchFamily="18" charset="0"/>
              </a:rPr>
              <a:t>per la sua </a:t>
            </a:r>
            <a:r>
              <a:rPr lang="it-IT" sz="1050" b="1" dirty="0">
                <a:ea typeface="Times New Roman" panose="02020603050405020304" pitchFamily="18" charset="0"/>
              </a:rPr>
              <a:t>divulgazione</a:t>
            </a:r>
            <a:r>
              <a:rPr lang="it-IT" sz="1050" dirty="0">
                <a:ea typeface="Times New Roman" panose="02020603050405020304" pitchFamily="18" charset="0"/>
              </a:rPr>
              <a:t>;</a:t>
            </a:r>
          </a:p>
          <a:p>
            <a:pPr marL="214313" marR="134779" indent="-214313" algn="just">
              <a:buFont typeface="Wingdings" panose="05000000000000000000" pitchFamily="2" charset="2"/>
              <a:buChar char="ü"/>
            </a:pPr>
            <a:r>
              <a:rPr lang="it-IT" sz="1050" dirty="0">
                <a:ea typeface="Times New Roman" panose="02020603050405020304" pitchFamily="18" charset="0"/>
              </a:rPr>
              <a:t>per il </a:t>
            </a:r>
            <a:r>
              <a:rPr lang="it-IT" sz="1050" b="1" dirty="0">
                <a:ea typeface="Times New Roman" panose="02020603050405020304" pitchFamily="18" charset="0"/>
              </a:rPr>
              <a:t>sostegno e la valorizzazione della gestione sostenibile </a:t>
            </a:r>
            <a:r>
              <a:rPr lang="it-IT" sz="1050" dirty="0">
                <a:ea typeface="Times New Roman" panose="02020603050405020304" pitchFamily="18" charset="0"/>
              </a:rPr>
              <a:t>anche di attività diverse dall'agricoltura.</a:t>
            </a:r>
            <a:endParaRPr lang="it-IT" sz="900" dirty="0"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072B0B7-4B11-40E9-9C97-EAAF3F506B05}"/>
              </a:ext>
            </a:extLst>
          </p:cNvPr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23 agosto 2021, h. 18.00</a:t>
            </a:r>
          </a:p>
          <a:p>
            <a:endParaRPr lang="it-IT" sz="1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2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7EA5030786147892F03EC235C4691" ma:contentTypeVersion="13" ma:contentTypeDescription="Create a new document." ma:contentTypeScope="" ma:versionID="0508a0b0796142c53c5edfe36fe8a58c">
  <xsd:schema xmlns:xsd="http://www.w3.org/2001/XMLSchema" xmlns:xs="http://www.w3.org/2001/XMLSchema" xmlns:p="http://schemas.microsoft.com/office/2006/metadata/properties" xmlns:ns2="72a07078-56ca-4514-94c0-037d64cae5a5" xmlns:ns3="e42ac312-4269-454f-a8d2-84d86590d9c4" targetNamespace="http://schemas.microsoft.com/office/2006/metadata/properties" ma:root="true" ma:fieldsID="3927895af9cf7975f287492794702df9" ns2:_="" ns3:_="">
    <xsd:import namespace="72a07078-56ca-4514-94c0-037d64cae5a5"/>
    <xsd:import namespace="e42ac312-4269-454f-a8d2-84d86590d9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07078-56ca-4514-94c0-037d64cae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ac312-4269-454f-a8d2-84d86590d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136F1C-988E-43AB-AEF8-296CE50B2D81}"/>
</file>

<file path=customXml/itemProps2.xml><?xml version="1.0" encoding="utf-8"?>
<ds:datastoreItem xmlns:ds="http://schemas.openxmlformats.org/officeDocument/2006/customXml" ds:itemID="{75F04B18-9751-4145-9ACD-A11137B735DC}"/>
</file>

<file path=customXml/itemProps3.xml><?xml version="1.0" encoding="utf-8"?>
<ds:datastoreItem xmlns:ds="http://schemas.openxmlformats.org/officeDocument/2006/customXml" ds:itemID="{767C7230-70F9-439B-9930-28DC541D70E6}"/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1854</Words>
  <Application>Microsoft Office PowerPoint</Application>
  <PresentationFormat>Presentazione su schermo (4:3)</PresentationFormat>
  <Paragraphs>166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Myriad Pro Black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Servizio Politiche Agroalimentari</cp:lastModifiedBy>
  <cp:revision>30</cp:revision>
  <dcterms:created xsi:type="dcterms:W3CDTF">2017-02-20T13:24:14Z</dcterms:created>
  <dcterms:modified xsi:type="dcterms:W3CDTF">2021-08-23T09:37:03Z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0x0101007A07EA5030786147892F03EC235C4691</vt:lpwstr>
  </property>
</Properties>
</file>